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8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7C1C"/>
    <a:srgbClr val="FC10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EB54E1-E068-483D-A917-EC5190D175A5}" type="doc">
      <dgm:prSet loTypeId="urn:microsoft.com/office/officeart/2005/8/layout/pyramid1" loCatId="pyramid" qsTypeId="urn:microsoft.com/office/officeart/2005/8/quickstyle/simple1" qsCatId="simple" csTypeId="urn:microsoft.com/office/officeart/2005/8/colors/colorful2" csCatId="colorful" phldr="1"/>
      <dgm:spPr/>
    </dgm:pt>
    <dgm:pt modelId="{DEFF6A49-1A54-4A34-9942-2057EAA97112}">
      <dgm:prSet phldrT="[Text]" custT="1"/>
      <dgm:spPr>
        <a:solidFill>
          <a:srgbClr val="F07C1C"/>
        </a:solidFill>
      </dgm:spPr>
      <dgm:t>
        <a:bodyPr/>
        <a:lstStyle/>
        <a:p>
          <a:r>
            <a:rPr lang="en-US" sz="2400" dirty="0" err="1" smtClean="0"/>
            <a:t>Quinary</a:t>
          </a:r>
          <a:endParaRPr lang="en-IN" sz="2400" dirty="0"/>
        </a:p>
      </dgm:t>
    </dgm:pt>
    <dgm:pt modelId="{492DEB20-7B84-495B-B018-6C7295AD9083}" type="parTrans" cxnId="{04C31E3A-EBB9-4534-9ACC-9D0C75287FCE}">
      <dgm:prSet/>
      <dgm:spPr/>
      <dgm:t>
        <a:bodyPr/>
        <a:lstStyle/>
        <a:p>
          <a:endParaRPr lang="en-IN"/>
        </a:p>
      </dgm:t>
    </dgm:pt>
    <dgm:pt modelId="{5B2030C6-BA94-4AD6-98BA-0D909F53FAC7}" type="sibTrans" cxnId="{04C31E3A-EBB9-4534-9ACC-9D0C75287FCE}">
      <dgm:prSet/>
      <dgm:spPr/>
      <dgm:t>
        <a:bodyPr/>
        <a:lstStyle/>
        <a:p>
          <a:endParaRPr lang="en-IN"/>
        </a:p>
      </dgm:t>
    </dgm:pt>
    <dgm:pt modelId="{1776ABA4-5E34-4587-8525-F9BEF7CAC5FA}">
      <dgm:prSet phldrT="[Text]"/>
      <dgm:spPr>
        <a:solidFill>
          <a:schemeClr val="bg2"/>
        </a:solidFill>
      </dgm:spPr>
      <dgm:t>
        <a:bodyPr/>
        <a:lstStyle/>
        <a:p>
          <a:r>
            <a:rPr lang="en-US" dirty="0" smtClean="0"/>
            <a:t>Quaternary</a:t>
          </a:r>
          <a:endParaRPr lang="en-IN" dirty="0"/>
        </a:p>
      </dgm:t>
    </dgm:pt>
    <dgm:pt modelId="{06B05ACF-6C74-4DC4-A391-87E9FA9CAB8E}" type="parTrans" cxnId="{6253E5B9-CD89-4F0D-8A12-E6223D1901FA}">
      <dgm:prSet/>
      <dgm:spPr/>
      <dgm:t>
        <a:bodyPr/>
        <a:lstStyle/>
        <a:p>
          <a:endParaRPr lang="en-IN"/>
        </a:p>
      </dgm:t>
    </dgm:pt>
    <dgm:pt modelId="{0EB51A08-A84E-4389-AD91-5AA31B190459}" type="sibTrans" cxnId="{6253E5B9-CD89-4F0D-8A12-E6223D1901FA}">
      <dgm:prSet/>
      <dgm:spPr/>
      <dgm:t>
        <a:bodyPr/>
        <a:lstStyle/>
        <a:p>
          <a:endParaRPr lang="en-IN"/>
        </a:p>
      </dgm:t>
    </dgm:pt>
    <dgm:pt modelId="{CFC3BA29-5256-4392-9182-B41CFD2C71C6}">
      <dgm:prSet phldrT="[Text]"/>
      <dgm:spPr>
        <a:solidFill>
          <a:srgbClr val="FC10EB"/>
        </a:solidFill>
      </dgm:spPr>
      <dgm:t>
        <a:bodyPr/>
        <a:lstStyle/>
        <a:p>
          <a:r>
            <a:rPr lang="en-US" dirty="0" smtClean="0"/>
            <a:t>Tertiary</a:t>
          </a:r>
          <a:endParaRPr lang="en-IN" dirty="0"/>
        </a:p>
      </dgm:t>
    </dgm:pt>
    <dgm:pt modelId="{DE9C02B4-45BD-40B8-91FD-00ADEC810791}" type="parTrans" cxnId="{88672824-2EC9-48E5-A6C8-ED772C087A3C}">
      <dgm:prSet/>
      <dgm:spPr/>
      <dgm:t>
        <a:bodyPr/>
        <a:lstStyle/>
        <a:p>
          <a:endParaRPr lang="en-IN"/>
        </a:p>
      </dgm:t>
    </dgm:pt>
    <dgm:pt modelId="{985202DE-AA31-4E52-B7B7-77FA0FEDE938}" type="sibTrans" cxnId="{88672824-2EC9-48E5-A6C8-ED772C087A3C}">
      <dgm:prSet/>
      <dgm:spPr/>
      <dgm:t>
        <a:bodyPr/>
        <a:lstStyle/>
        <a:p>
          <a:endParaRPr lang="en-IN"/>
        </a:p>
      </dgm:t>
    </dgm:pt>
    <dgm:pt modelId="{8F6BC303-7F5F-463D-B465-0A79B32F99CB}">
      <dgm:prSet phldrT="[Text]"/>
      <dgm:spPr>
        <a:solidFill>
          <a:schemeClr val="accent1"/>
        </a:solidFill>
      </dgm:spPr>
      <dgm:t>
        <a:bodyPr/>
        <a:lstStyle/>
        <a:p>
          <a:r>
            <a:rPr lang="en-US" dirty="0" smtClean="0"/>
            <a:t>Secondary</a:t>
          </a:r>
          <a:endParaRPr lang="en-IN" dirty="0"/>
        </a:p>
      </dgm:t>
    </dgm:pt>
    <dgm:pt modelId="{F2638E43-34A0-4E19-B6FF-528511ACF9DB}" type="parTrans" cxnId="{15F10E9B-FE88-4E01-8AF7-72BA2DB3B4F7}">
      <dgm:prSet/>
      <dgm:spPr/>
      <dgm:t>
        <a:bodyPr/>
        <a:lstStyle/>
        <a:p>
          <a:endParaRPr lang="en-IN"/>
        </a:p>
      </dgm:t>
    </dgm:pt>
    <dgm:pt modelId="{305B30EF-83B7-4FD1-924D-D2001F53AE78}" type="sibTrans" cxnId="{15F10E9B-FE88-4E01-8AF7-72BA2DB3B4F7}">
      <dgm:prSet/>
      <dgm:spPr/>
      <dgm:t>
        <a:bodyPr/>
        <a:lstStyle/>
        <a:p>
          <a:endParaRPr lang="en-IN"/>
        </a:p>
      </dgm:t>
    </dgm:pt>
    <dgm:pt modelId="{6F29F5B2-D4D7-41DE-98D1-1533AEBD8536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smtClean="0"/>
            <a:t>Primary</a:t>
          </a:r>
          <a:endParaRPr lang="en-IN" dirty="0"/>
        </a:p>
      </dgm:t>
    </dgm:pt>
    <dgm:pt modelId="{2A9FA584-062C-4291-8E1D-7E1F2972E48A}" type="parTrans" cxnId="{27B679A8-20DB-40DC-85D1-7BC6B703868E}">
      <dgm:prSet/>
      <dgm:spPr/>
      <dgm:t>
        <a:bodyPr/>
        <a:lstStyle/>
        <a:p>
          <a:endParaRPr lang="en-IN"/>
        </a:p>
      </dgm:t>
    </dgm:pt>
    <dgm:pt modelId="{0D54AA5E-58CA-4831-B852-00FF9CF181EE}" type="sibTrans" cxnId="{27B679A8-20DB-40DC-85D1-7BC6B703868E}">
      <dgm:prSet/>
      <dgm:spPr/>
      <dgm:t>
        <a:bodyPr/>
        <a:lstStyle/>
        <a:p>
          <a:endParaRPr lang="en-IN"/>
        </a:p>
      </dgm:t>
    </dgm:pt>
    <dgm:pt modelId="{02D17CFF-7BAB-41CC-814C-BDEE94882584}" type="pres">
      <dgm:prSet presAssocID="{3BEB54E1-E068-483D-A917-EC5190D175A5}" presName="Name0" presStyleCnt="0">
        <dgm:presLayoutVars>
          <dgm:dir/>
          <dgm:animLvl val="lvl"/>
          <dgm:resizeHandles val="exact"/>
        </dgm:presLayoutVars>
      </dgm:prSet>
      <dgm:spPr/>
    </dgm:pt>
    <dgm:pt modelId="{1CBB3C3A-51F0-4D3A-A82C-49A76B31D019}" type="pres">
      <dgm:prSet presAssocID="{DEFF6A49-1A54-4A34-9942-2057EAA97112}" presName="Name8" presStyleCnt="0"/>
      <dgm:spPr/>
    </dgm:pt>
    <dgm:pt modelId="{9A22E58C-7E08-4949-B54E-6549E2489F00}" type="pres">
      <dgm:prSet presAssocID="{DEFF6A49-1A54-4A34-9942-2057EAA97112}" presName="level" presStyleLbl="node1" presStyleIdx="0" presStyleCnt="5">
        <dgm:presLayoutVars>
          <dgm:chMax val="1"/>
          <dgm:bulletEnabled val="1"/>
        </dgm:presLayoutVars>
      </dgm:prSet>
      <dgm:spPr/>
    </dgm:pt>
    <dgm:pt modelId="{B1799105-F134-47DE-B5BC-92E87EB4F3FC}" type="pres">
      <dgm:prSet presAssocID="{DEFF6A49-1A54-4A34-9942-2057EAA97112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CE32AFC-F202-4AF3-85F7-9B42EED0545C}" type="pres">
      <dgm:prSet presAssocID="{1776ABA4-5E34-4587-8525-F9BEF7CAC5FA}" presName="Name8" presStyleCnt="0"/>
      <dgm:spPr/>
    </dgm:pt>
    <dgm:pt modelId="{D53875B7-AE90-468F-AD21-9FE8296F1A01}" type="pres">
      <dgm:prSet presAssocID="{1776ABA4-5E34-4587-8525-F9BEF7CAC5FA}" presName="level" presStyleLbl="node1" presStyleIdx="1" presStyleCnt="5">
        <dgm:presLayoutVars>
          <dgm:chMax val="1"/>
          <dgm:bulletEnabled val="1"/>
        </dgm:presLayoutVars>
      </dgm:prSet>
      <dgm:spPr/>
    </dgm:pt>
    <dgm:pt modelId="{754B2E52-A96C-4C10-9479-F58E8FEDA45E}" type="pres">
      <dgm:prSet presAssocID="{1776ABA4-5E34-4587-8525-F9BEF7CAC5FA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A24C194-35DE-411B-94CA-C145C7E75491}" type="pres">
      <dgm:prSet presAssocID="{CFC3BA29-5256-4392-9182-B41CFD2C71C6}" presName="Name8" presStyleCnt="0"/>
      <dgm:spPr/>
    </dgm:pt>
    <dgm:pt modelId="{B2B61CBD-EDBC-4B85-B9D0-112B7ED52F82}" type="pres">
      <dgm:prSet presAssocID="{CFC3BA29-5256-4392-9182-B41CFD2C71C6}" presName="level" presStyleLbl="node1" presStyleIdx="2" presStyleCnt="5">
        <dgm:presLayoutVars>
          <dgm:chMax val="1"/>
          <dgm:bulletEnabled val="1"/>
        </dgm:presLayoutVars>
      </dgm:prSet>
      <dgm:spPr/>
    </dgm:pt>
    <dgm:pt modelId="{01DB1D08-DD72-4586-B8F6-D2C237249B18}" type="pres">
      <dgm:prSet presAssocID="{CFC3BA29-5256-4392-9182-B41CFD2C71C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96AD47F2-9C05-454A-8E9B-51D0237B2B12}" type="pres">
      <dgm:prSet presAssocID="{8F6BC303-7F5F-463D-B465-0A79B32F99CB}" presName="Name8" presStyleCnt="0"/>
      <dgm:spPr/>
    </dgm:pt>
    <dgm:pt modelId="{82B3C729-E8F1-4BFA-986F-2FADA354D97C}" type="pres">
      <dgm:prSet presAssocID="{8F6BC303-7F5F-463D-B465-0A79B32F99CB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B284DA9-9B5E-4E17-B1B6-063B74A460D6}" type="pres">
      <dgm:prSet presAssocID="{8F6BC303-7F5F-463D-B465-0A79B32F99C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9AAF7B2C-EE21-403A-829F-4351C2D95CC2}" type="pres">
      <dgm:prSet presAssocID="{6F29F5B2-D4D7-41DE-98D1-1533AEBD8536}" presName="Name8" presStyleCnt="0"/>
      <dgm:spPr/>
    </dgm:pt>
    <dgm:pt modelId="{4A150ED6-693B-4162-A58A-6EC4385C1DD8}" type="pres">
      <dgm:prSet presAssocID="{6F29F5B2-D4D7-41DE-98D1-1533AEBD8536}" presName="level" presStyleLbl="node1" presStyleIdx="4" presStyleCnt="5">
        <dgm:presLayoutVars>
          <dgm:chMax val="1"/>
          <dgm:bulletEnabled val="1"/>
        </dgm:presLayoutVars>
      </dgm:prSet>
      <dgm:spPr/>
    </dgm:pt>
    <dgm:pt modelId="{68A2D216-8C70-4A82-AA27-6632C52A416D}" type="pres">
      <dgm:prSet presAssocID="{6F29F5B2-D4D7-41DE-98D1-1533AEBD8536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04C31E3A-EBB9-4534-9ACC-9D0C75287FCE}" srcId="{3BEB54E1-E068-483D-A917-EC5190D175A5}" destId="{DEFF6A49-1A54-4A34-9942-2057EAA97112}" srcOrd="0" destOrd="0" parTransId="{492DEB20-7B84-495B-B018-6C7295AD9083}" sibTransId="{5B2030C6-BA94-4AD6-98BA-0D909F53FAC7}"/>
    <dgm:cxn modelId="{15F10E9B-FE88-4E01-8AF7-72BA2DB3B4F7}" srcId="{3BEB54E1-E068-483D-A917-EC5190D175A5}" destId="{8F6BC303-7F5F-463D-B465-0A79B32F99CB}" srcOrd="3" destOrd="0" parTransId="{F2638E43-34A0-4E19-B6FF-528511ACF9DB}" sibTransId="{305B30EF-83B7-4FD1-924D-D2001F53AE78}"/>
    <dgm:cxn modelId="{EF9B3340-78CF-42D5-B002-B8B65BF2A598}" type="presOf" srcId="{8F6BC303-7F5F-463D-B465-0A79B32F99CB}" destId="{82B3C729-E8F1-4BFA-986F-2FADA354D97C}" srcOrd="0" destOrd="0" presId="urn:microsoft.com/office/officeart/2005/8/layout/pyramid1"/>
    <dgm:cxn modelId="{ADCEFBB7-FF94-4925-8608-14A832AEA6E2}" type="presOf" srcId="{6F29F5B2-D4D7-41DE-98D1-1533AEBD8536}" destId="{68A2D216-8C70-4A82-AA27-6632C52A416D}" srcOrd="1" destOrd="0" presId="urn:microsoft.com/office/officeart/2005/8/layout/pyramid1"/>
    <dgm:cxn modelId="{E282A32E-9441-49D7-B454-E291646C63DE}" type="presOf" srcId="{CFC3BA29-5256-4392-9182-B41CFD2C71C6}" destId="{01DB1D08-DD72-4586-B8F6-D2C237249B18}" srcOrd="1" destOrd="0" presId="urn:microsoft.com/office/officeart/2005/8/layout/pyramid1"/>
    <dgm:cxn modelId="{27B679A8-20DB-40DC-85D1-7BC6B703868E}" srcId="{3BEB54E1-E068-483D-A917-EC5190D175A5}" destId="{6F29F5B2-D4D7-41DE-98D1-1533AEBD8536}" srcOrd="4" destOrd="0" parTransId="{2A9FA584-062C-4291-8E1D-7E1F2972E48A}" sibTransId="{0D54AA5E-58CA-4831-B852-00FF9CF181EE}"/>
    <dgm:cxn modelId="{44F07592-A4E1-41F2-BDA1-D7A8AC2C3C3C}" type="presOf" srcId="{8F6BC303-7F5F-463D-B465-0A79B32F99CB}" destId="{AB284DA9-9B5E-4E17-B1B6-063B74A460D6}" srcOrd="1" destOrd="0" presId="urn:microsoft.com/office/officeart/2005/8/layout/pyramid1"/>
    <dgm:cxn modelId="{CFE0BBD6-E86D-4952-AF35-8C0809369B6B}" type="presOf" srcId="{CFC3BA29-5256-4392-9182-B41CFD2C71C6}" destId="{B2B61CBD-EDBC-4B85-B9D0-112B7ED52F82}" srcOrd="0" destOrd="0" presId="urn:microsoft.com/office/officeart/2005/8/layout/pyramid1"/>
    <dgm:cxn modelId="{A3218027-24BC-400A-AF46-CBC230488877}" type="presOf" srcId="{3BEB54E1-E068-483D-A917-EC5190D175A5}" destId="{02D17CFF-7BAB-41CC-814C-BDEE94882584}" srcOrd="0" destOrd="0" presId="urn:microsoft.com/office/officeart/2005/8/layout/pyramid1"/>
    <dgm:cxn modelId="{6253E5B9-CD89-4F0D-8A12-E6223D1901FA}" srcId="{3BEB54E1-E068-483D-A917-EC5190D175A5}" destId="{1776ABA4-5E34-4587-8525-F9BEF7CAC5FA}" srcOrd="1" destOrd="0" parTransId="{06B05ACF-6C74-4DC4-A391-87E9FA9CAB8E}" sibTransId="{0EB51A08-A84E-4389-AD91-5AA31B190459}"/>
    <dgm:cxn modelId="{B45856F0-B0F3-4102-B9A8-AF254129EA64}" type="presOf" srcId="{DEFF6A49-1A54-4A34-9942-2057EAA97112}" destId="{9A22E58C-7E08-4949-B54E-6549E2489F00}" srcOrd="0" destOrd="0" presId="urn:microsoft.com/office/officeart/2005/8/layout/pyramid1"/>
    <dgm:cxn modelId="{0637BEE7-42E3-4707-8DB3-D5A00BB6815A}" type="presOf" srcId="{1776ABA4-5E34-4587-8525-F9BEF7CAC5FA}" destId="{D53875B7-AE90-468F-AD21-9FE8296F1A01}" srcOrd="0" destOrd="0" presId="urn:microsoft.com/office/officeart/2005/8/layout/pyramid1"/>
    <dgm:cxn modelId="{88672824-2EC9-48E5-A6C8-ED772C087A3C}" srcId="{3BEB54E1-E068-483D-A917-EC5190D175A5}" destId="{CFC3BA29-5256-4392-9182-B41CFD2C71C6}" srcOrd="2" destOrd="0" parTransId="{DE9C02B4-45BD-40B8-91FD-00ADEC810791}" sibTransId="{985202DE-AA31-4E52-B7B7-77FA0FEDE938}"/>
    <dgm:cxn modelId="{0BE1D9D2-82FE-4CD0-99E1-944570A3CB22}" type="presOf" srcId="{6F29F5B2-D4D7-41DE-98D1-1533AEBD8536}" destId="{4A150ED6-693B-4162-A58A-6EC4385C1DD8}" srcOrd="0" destOrd="0" presId="urn:microsoft.com/office/officeart/2005/8/layout/pyramid1"/>
    <dgm:cxn modelId="{23CCCFBD-CD39-409E-99CC-5094996E2953}" type="presOf" srcId="{1776ABA4-5E34-4587-8525-F9BEF7CAC5FA}" destId="{754B2E52-A96C-4C10-9479-F58E8FEDA45E}" srcOrd="1" destOrd="0" presId="urn:microsoft.com/office/officeart/2005/8/layout/pyramid1"/>
    <dgm:cxn modelId="{EE730135-3E0A-4307-8EDC-8C6ABF8B0F50}" type="presOf" srcId="{DEFF6A49-1A54-4A34-9942-2057EAA97112}" destId="{B1799105-F134-47DE-B5BC-92E87EB4F3FC}" srcOrd="1" destOrd="0" presId="urn:microsoft.com/office/officeart/2005/8/layout/pyramid1"/>
    <dgm:cxn modelId="{EE84B4DA-8ECB-40D7-B881-FCA56FB8A693}" type="presParOf" srcId="{02D17CFF-7BAB-41CC-814C-BDEE94882584}" destId="{1CBB3C3A-51F0-4D3A-A82C-49A76B31D019}" srcOrd="0" destOrd="0" presId="urn:microsoft.com/office/officeart/2005/8/layout/pyramid1"/>
    <dgm:cxn modelId="{FCB23F8A-C129-4A3A-9DC2-2A37D2A99EEC}" type="presParOf" srcId="{1CBB3C3A-51F0-4D3A-A82C-49A76B31D019}" destId="{9A22E58C-7E08-4949-B54E-6549E2489F00}" srcOrd="0" destOrd="0" presId="urn:microsoft.com/office/officeart/2005/8/layout/pyramid1"/>
    <dgm:cxn modelId="{39C4E98F-A330-4815-A020-6F12DE82E2D0}" type="presParOf" srcId="{1CBB3C3A-51F0-4D3A-A82C-49A76B31D019}" destId="{B1799105-F134-47DE-B5BC-92E87EB4F3FC}" srcOrd="1" destOrd="0" presId="urn:microsoft.com/office/officeart/2005/8/layout/pyramid1"/>
    <dgm:cxn modelId="{47FEF507-72ED-48B9-8259-6BA6DD0BFF26}" type="presParOf" srcId="{02D17CFF-7BAB-41CC-814C-BDEE94882584}" destId="{FCE32AFC-F202-4AF3-85F7-9B42EED0545C}" srcOrd="1" destOrd="0" presId="urn:microsoft.com/office/officeart/2005/8/layout/pyramid1"/>
    <dgm:cxn modelId="{1AB94759-99F1-4582-8644-52B772E8AA31}" type="presParOf" srcId="{FCE32AFC-F202-4AF3-85F7-9B42EED0545C}" destId="{D53875B7-AE90-468F-AD21-9FE8296F1A01}" srcOrd="0" destOrd="0" presId="urn:microsoft.com/office/officeart/2005/8/layout/pyramid1"/>
    <dgm:cxn modelId="{7B987210-4666-42EE-B7BF-A31A658CEB49}" type="presParOf" srcId="{FCE32AFC-F202-4AF3-85F7-9B42EED0545C}" destId="{754B2E52-A96C-4C10-9479-F58E8FEDA45E}" srcOrd="1" destOrd="0" presId="urn:microsoft.com/office/officeart/2005/8/layout/pyramid1"/>
    <dgm:cxn modelId="{5BAA6586-D903-40B5-8153-18BAE5DC1BC1}" type="presParOf" srcId="{02D17CFF-7BAB-41CC-814C-BDEE94882584}" destId="{3A24C194-35DE-411B-94CA-C145C7E75491}" srcOrd="2" destOrd="0" presId="urn:microsoft.com/office/officeart/2005/8/layout/pyramid1"/>
    <dgm:cxn modelId="{488CB5A3-3CA3-47AD-90CA-9D7225C26495}" type="presParOf" srcId="{3A24C194-35DE-411B-94CA-C145C7E75491}" destId="{B2B61CBD-EDBC-4B85-B9D0-112B7ED52F82}" srcOrd="0" destOrd="0" presId="urn:microsoft.com/office/officeart/2005/8/layout/pyramid1"/>
    <dgm:cxn modelId="{85C32BA6-8EB2-4C5A-9407-CBD28F1B2D48}" type="presParOf" srcId="{3A24C194-35DE-411B-94CA-C145C7E75491}" destId="{01DB1D08-DD72-4586-B8F6-D2C237249B18}" srcOrd="1" destOrd="0" presId="urn:microsoft.com/office/officeart/2005/8/layout/pyramid1"/>
    <dgm:cxn modelId="{DD89D6AB-383E-41E0-892F-385729DB5E84}" type="presParOf" srcId="{02D17CFF-7BAB-41CC-814C-BDEE94882584}" destId="{96AD47F2-9C05-454A-8E9B-51D0237B2B12}" srcOrd="3" destOrd="0" presId="urn:microsoft.com/office/officeart/2005/8/layout/pyramid1"/>
    <dgm:cxn modelId="{A13360A7-3EC1-42E4-A4C0-4FCF386E8F63}" type="presParOf" srcId="{96AD47F2-9C05-454A-8E9B-51D0237B2B12}" destId="{82B3C729-E8F1-4BFA-986F-2FADA354D97C}" srcOrd="0" destOrd="0" presId="urn:microsoft.com/office/officeart/2005/8/layout/pyramid1"/>
    <dgm:cxn modelId="{DCD1188B-6C0C-4AD6-932F-B1875CF4A962}" type="presParOf" srcId="{96AD47F2-9C05-454A-8E9B-51D0237B2B12}" destId="{AB284DA9-9B5E-4E17-B1B6-063B74A460D6}" srcOrd="1" destOrd="0" presId="urn:microsoft.com/office/officeart/2005/8/layout/pyramid1"/>
    <dgm:cxn modelId="{30A91F3C-2AAA-4BC5-A939-8C271C8852BC}" type="presParOf" srcId="{02D17CFF-7BAB-41CC-814C-BDEE94882584}" destId="{9AAF7B2C-EE21-403A-829F-4351C2D95CC2}" srcOrd="4" destOrd="0" presId="urn:microsoft.com/office/officeart/2005/8/layout/pyramid1"/>
    <dgm:cxn modelId="{7086A50E-65B5-402E-8219-86A9945D2E74}" type="presParOf" srcId="{9AAF7B2C-EE21-403A-829F-4351C2D95CC2}" destId="{4A150ED6-693B-4162-A58A-6EC4385C1DD8}" srcOrd="0" destOrd="0" presId="urn:microsoft.com/office/officeart/2005/8/layout/pyramid1"/>
    <dgm:cxn modelId="{373560D9-F27C-4137-A8A4-ED1121FA2A18}" type="presParOf" srcId="{9AAF7B2C-EE21-403A-829F-4351C2D95CC2}" destId="{68A2D216-8C70-4A82-AA27-6632C52A416D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22E58C-7E08-4949-B54E-6549E2489F00}">
      <dsp:nvSpPr>
        <dsp:cNvPr id="0" name=""/>
        <dsp:cNvSpPr/>
      </dsp:nvSpPr>
      <dsp:spPr>
        <a:xfrm>
          <a:off x="3047999" y="0"/>
          <a:ext cx="1523999" cy="1066799"/>
        </a:xfrm>
        <a:prstGeom prst="trapezoid">
          <a:avLst>
            <a:gd name="adj" fmla="val 71429"/>
          </a:avLst>
        </a:prstGeom>
        <a:solidFill>
          <a:srgbClr val="F07C1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Quinary</a:t>
          </a:r>
          <a:endParaRPr lang="en-IN" sz="2400" kern="1200" dirty="0"/>
        </a:p>
      </dsp:txBody>
      <dsp:txXfrm>
        <a:off x="3047999" y="0"/>
        <a:ext cx="1523999" cy="1066799"/>
      </dsp:txXfrm>
    </dsp:sp>
    <dsp:sp modelId="{D53875B7-AE90-468F-AD21-9FE8296F1A01}">
      <dsp:nvSpPr>
        <dsp:cNvPr id="0" name=""/>
        <dsp:cNvSpPr/>
      </dsp:nvSpPr>
      <dsp:spPr>
        <a:xfrm>
          <a:off x="2286000" y="1066799"/>
          <a:ext cx="3047999" cy="1066799"/>
        </a:xfrm>
        <a:prstGeom prst="trapezoid">
          <a:avLst>
            <a:gd name="adj" fmla="val 71429"/>
          </a:avLst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Quaternary</a:t>
          </a:r>
          <a:endParaRPr lang="en-IN" sz="3200" kern="1200" dirty="0"/>
        </a:p>
      </dsp:txBody>
      <dsp:txXfrm>
        <a:off x="2819399" y="1066799"/>
        <a:ext cx="1981200" cy="1066799"/>
      </dsp:txXfrm>
    </dsp:sp>
    <dsp:sp modelId="{B2B61CBD-EDBC-4B85-B9D0-112B7ED52F82}">
      <dsp:nvSpPr>
        <dsp:cNvPr id="0" name=""/>
        <dsp:cNvSpPr/>
      </dsp:nvSpPr>
      <dsp:spPr>
        <a:xfrm>
          <a:off x="1524000" y="2133599"/>
          <a:ext cx="4571999" cy="1066799"/>
        </a:xfrm>
        <a:prstGeom prst="trapezoid">
          <a:avLst>
            <a:gd name="adj" fmla="val 71429"/>
          </a:avLst>
        </a:prstGeom>
        <a:solidFill>
          <a:srgbClr val="FC10E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Tertiary</a:t>
          </a:r>
          <a:endParaRPr lang="en-IN" sz="3200" kern="1200" dirty="0"/>
        </a:p>
      </dsp:txBody>
      <dsp:txXfrm>
        <a:off x="2324099" y="2133599"/>
        <a:ext cx="2971800" cy="1066799"/>
      </dsp:txXfrm>
    </dsp:sp>
    <dsp:sp modelId="{82B3C729-E8F1-4BFA-986F-2FADA354D97C}">
      <dsp:nvSpPr>
        <dsp:cNvPr id="0" name=""/>
        <dsp:cNvSpPr/>
      </dsp:nvSpPr>
      <dsp:spPr>
        <a:xfrm>
          <a:off x="762000" y="3200399"/>
          <a:ext cx="6095999" cy="1066799"/>
        </a:xfrm>
        <a:prstGeom prst="trapezoid">
          <a:avLst>
            <a:gd name="adj" fmla="val 71429"/>
          </a:avLst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Secondary</a:t>
          </a:r>
          <a:endParaRPr lang="en-IN" sz="3200" kern="1200" dirty="0"/>
        </a:p>
      </dsp:txBody>
      <dsp:txXfrm>
        <a:off x="1828799" y="3200399"/>
        <a:ext cx="3962400" cy="1066799"/>
      </dsp:txXfrm>
    </dsp:sp>
    <dsp:sp modelId="{4A150ED6-693B-4162-A58A-6EC4385C1DD8}">
      <dsp:nvSpPr>
        <dsp:cNvPr id="0" name=""/>
        <dsp:cNvSpPr/>
      </dsp:nvSpPr>
      <dsp:spPr>
        <a:xfrm>
          <a:off x="0" y="4267199"/>
          <a:ext cx="7619999" cy="1066799"/>
        </a:xfrm>
        <a:prstGeom prst="trapezoid">
          <a:avLst>
            <a:gd name="adj" fmla="val 71429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Primary</a:t>
          </a:r>
          <a:endParaRPr lang="en-IN" sz="3200" kern="1200" dirty="0"/>
        </a:p>
      </dsp:txBody>
      <dsp:txXfrm>
        <a:off x="1333499" y="4267199"/>
        <a:ext cx="4953000" cy="10667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228600"/>
            <a:ext cx="8153400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4400" b="1" dirty="0">
                <a:solidFill>
                  <a:srgbClr val="C00000"/>
                </a:solidFill>
                <a:latin typeface="Aparajita" pitchFamily="34" charset="0"/>
                <a:cs typeface="Aparajita" pitchFamily="34" charset="0"/>
              </a:rPr>
              <a:t>Concept and Classification </a:t>
            </a:r>
            <a:endParaRPr lang="en-IN" sz="4400" b="1" dirty="0" smtClean="0">
              <a:solidFill>
                <a:srgbClr val="C00000"/>
              </a:solidFill>
              <a:latin typeface="Aparajita" pitchFamily="34" charset="0"/>
              <a:cs typeface="Aparajita" pitchFamily="34" charset="0"/>
            </a:endParaRPr>
          </a:p>
          <a:p>
            <a:pPr algn="ctr"/>
            <a:r>
              <a:rPr lang="en-IN" sz="4400" b="1" dirty="0" smtClean="0">
                <a:solidFill>
                  <a:srgbClr val="C00000"/>
                </a:solidFill>
                <a:latin typeface="Aparajita" pitchFamily="34" charset="0"/>
                <a:cs typeface="Aparajita" pitchFamily="34" charset="0"/>
              </a:rPr>
              <a:t>of </a:t>
            </a:r>
          </a:p>
          <a:p>
            <a:pPr algn="ctr"/>
            <a:r>
              <a:rPr lang="en-IN" sz="4800" b="1" dirty="0" smtClean="0">
                <a:solidFill>
                  <a:srgbClr val="C00000"/>
                </a:solidFill>
                <a:latin typeface="Aparajita" pitchFamily="34" charset="0"/>
                <a:cs typeface="Aparajita" pitchFamily="34" charset="0"/>
              </a:rPr>
              <a:t>Economic </a:t>
            </a:r>
            <a:r>
              <a:rPr lang="en-IN" sz="4800" b="1" dirty="0">
                <a:solidFill>
                  <a:srgbClr val="C00000"/>
                </a:solidFill>
                <a:latin typeface="Aparajita" pitchFamily="34" charset="0"/>
                <a:cs typeface="Aparajita" pitchFamily="34" charset="0"/>
              </a:rPr>
              <a:t>Activities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33900" y="5126182"/>
            <a:ext cx="411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</a:rPr>
              <a:t>Kaustuv Mukherjee</a:t>
            </a:r>
          </a:p>
          <a:p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</a:rPr>
              <a:t>Asstt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</a:rPr>
              <a:t>. Prof. in Geography</a:t>
            </a:r>
          </a:p>
          <a:p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</a:rPr>
              <a:t>Chandidas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</a:rPr>
              <a:t>Mahavidyalaya</a:t>
            </a:r>
            <a:endParaRPr lang="en-IN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5584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62200" y="228600"/>
            <a:ext cx="38547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sng" dirty="0"/>
              <a:t>The </a:t>
            </a:r>
            <a:r>
              <a:rPr lang="en-US" sz="3600" b="1" u="sng" dirty="0" err="1"/>
              <a:t>Quinary</a:t>
            </a:r>
            <a:r>
              <a:rPr lang="en-US" sz="3600" b="1" u="sng" dirty="0"/>
              <a:t> Sector</a:t>
            </a:r>
            <a:endParaRPr lang="en-IN" sz="3600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1371600"/>
            <a:ext cx="85136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High Level Managerial and Executive Services, mainly planners and Decision makers</a:t>
            </a:r>
          </a:p>
          <a:p>
            <a:endParaRPr lang="en-US" sz="2400" dirty="0"/>
          </a:p>
          <a:p>
            <a:r>
              <a:rPr lang="en-US" sz="2400" dirty="0" smtClean="0"/>
              <a:t>Examples: </a:t>
            </a:r>
            <a:r>
              <a:rPr lang="en-US" sz="2400" dirty="0" err="1" smtClean="0"/>
              <a:t>Ministrial</a:t>
            </a:r>
            <a:r>
              <a:rPr lang="en-US" sz="2400" dirty="0" smtClean="0"/>
              <a:t> job, Planning, Management, Decision making </a:t>
            </a:r>
            <a:endParaRPr lang="en-IN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943100" y="4419600"/>
            <a:ext cx="4953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07C1C"/>
                </a:solidFill>
              </a:rPr>
              <a:t>Gold</a:t>
            </a:r>
            <a:r>
              <a:rPr lang="en-IN" sz="4400" b="1" dirty="0" smtClean="0">
                <a:solidFill>
                  <a:srgbClr val="F07C1C"/>
                </a:solidFill>
              </a:rPr>
              <a:t> </a:t>
            </a:r>
            <a:r>
              <a:rPr lang="en-US" sz="4400" b="1" dirty="0" smtClean="0">
                <a:solidFill>
                  <a:srgbClr val="F07C1C"/>
                </a:solidFill>
              </a:rPr>
              <a:t>Collar Workers </a:t>
            </a:r>
            <a:endParaRPr lang="en-IN" sz="4400" b="1" dirty="0">
              <a:solidFill>
                <a:srgbClr val="F07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5714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4091539"/>
              </p:ext>
            </p:extLst>
          </p:nvPr>
        </p:nvGraphicFramePr>
        <p:xfrm>
          <a:off x="914400" y="762000"/>
          <a:ext cx="76200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1254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57400" y="2362200"/>
            <a:ext cx="4456990" cy="132343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dirty="0">
                <a:ln>
                  <a:solidFill>
                    <a:srgbClr val="C00000"/>
                  </a:solidFill>
                </a:ln>
              </a:rPr>
              <a:t>Thank You</a:t>
            </a:r>
            <a:endParaRPr lang="en-IN" sz="8000" dirty="0">
              <a:ln>
                <a:solidFill>
                  <a:srgbClr val="C0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834159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914400"/>
            <a:ext cx="7924800" cy="2957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IN" b="1" dirty="0"/>
              <a:t>Economic activity</a:t>
            </a:r>
            <a:r>
              <a:rPr lang="en-IN" dirty="0"/>
              <a:t> is the activity of making, providing, purchasing, or selling goods or services. </a:t>
            </a:r>
            <a:endParaRPr lang="en-IN" dirty="0" smtClean="0"/>
          </a:p>
          <a:p>
            <a:pPr algn="just">
              <a:lnSpc>
                <a:spcPct val="150000"/>
              </a:lnSpc>
            </a:pPr>
            <a:r>
              <a:rPr lang="en-IN" dirty="0" smtClean="0"/>
              <a:t>Any </a:t>
            </a:r>
            <a:r>
              <a:rPr lang="en-IN" dirty="0"/>
              <a:t>action that involves producing, distributing, or consuming products or services is an economic activity. Economic activities exist at all levels within a society. </a:t>
            </a:r>
            <a:endParaRPr lang="en-IN" dirty="0" smtClean="0"/>
          </a:p>
          <a:p>
            <a:pPr algn="just">
              <a:lnSpc>
                <a:spcPct val="150000"/>
              </a:lnSpc>
            </a:pPr>
            <a:endParaRPr lang="en-IN" dirty="0"/>
          </a:p>
          <a:p>
            <a:pPr algn="just">
              <a:lnSpc>
                <a:spcPct val="150000"/>
              </a:lnSpc>
            </a:pPr>
            <a:r>
              <a:rPr lang="en-IN" dirty="0" smtClean="0"/>
              <a:t>Additionally</a:t>
            </a:r>
            <a:r>
              <a:rPr lang="en-IN" dirty="0"/>
              <a:t>, any activities involving money or the exchange of products or services are economic activities.</a:t>
            </a:r>
            <a:endParaRPr lang="en-IN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30480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Concept:</a:t>
            </a:r>
            <a:endParaRPr lang="en-IN" sz="2800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3733800"/>
            <a:ext cx="4543040" cy="296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1942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2209800"/>
            <a:ext cx="5562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/>
              <a:t>“The activity of producing, buying, or selling products or services.”</a:t>
            </a:r>
            <a:endParaRPr lang="en-IN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30480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Definition:</a:t>
            </a:r>
            <a:endParaRPr lang="en-IN" sz="28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9382" y="1828984"/>
            <a:ext cx="2393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i="1" dirty="0"/>
              <a:t>Cambridge </a:t>
            </a:r>
            <a:r>
              <a:rPr lang="en-IN" i="1" dirty="0" smtClean="0"/>
              <a:t>Dictionary - </a:t>
            </a:r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356600" y="3094397"/>
            <a:ext cx="81778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/>
              <a:t>The </a:t>
            </a:r>
            <a:r>
              <a:rPr lang="en-IN" i="1" dirty="0"/>
              <a:t>University of Toronto’s Department of </a:t>
            </a:r>
            <a:r>
              <a:rPr lang="en-IN" i="1" dirty="0" smtClean="0"/>
              <a:t>Economics – </a:t>
            </a:r>
          </a:p>
          <a:p>
            <a:endParaRPr lang="en-IN" dirty="0" smtClean="0"/>
          </a:p>
          <a:p>
            <a:r>
              <a:rPr lang="en-IN" dirty="0" smtClean="0"/>
              <a:t>“</a:t>
            </a:r>
            <a:r>
              <a:rPr lang="en-IN" dirty="0"/>
              <a:t>Economic activity is the process by which the stock of resources or stock of capital produces a flow of output of goods and services that people utilize in partial satisfaction of their unlimited wants</a:t>
            </a:r>
            <a:r>
              <a:rPr lang="en-IN" dirty="0" smtClean="0"/>
              <a:t>.”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37281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412461"/>
            <a:ext cx="69342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IN" sz="2800" b="1" dirty="0">
                <a:solidFill>
                  <a:srgbClr val="FF0000"/>
                </a:solidFill>
              </a:rPr>
              <a:t>Economic activity – classifications</a:t>
            </a:r>
            <a:endParaRPr lang="en-IN" sz="2800" dirty="0">
              <a:solidFill>
                <a:srgbClr val="FF0000"/>
              </a:solidFill>
            </a:endParaRPr>
          </a:p>
          <a:p>
            <a:pPr>
              <a:lnSpc>
                <a:spcPct val="200000"/>
              </a:lnSpc>
            </a:pPr>
            <a:r>
              <a:rPr lang="en-IN" dirty="0"/>
              <a:t>Economists say there are four basic types of economic activities:</a:t>
            </a:r>
          </a:p>
          <a:p>
            <a:pPr>
              <a:lnSpc>
                <a:spcPct val="200000"/>
              </a:lnSpc>
            </a:pPr>
            <a:r>
              <a:rPr lang="en-IN" dirty="0"/>
              <a:t>– </a:t>
            </a:r>
            <a:r>
              <a:rPr lang="en-IN" b="1" dirty="0"/>
              <a:t>The Primary Sector</a:t>
            </a:r>
            <a:r>
              <a:rPr lang="en-IN" dirty="0"/>
              <a:t>, i.e., raw materials.</a:t>
            </a:r>
          </a:p>
          <a:p>
            <a:pPr>
              <a:lnSpc>
                <a:spcPct val="200000"/>
              </a:lnSpc>
            </a:pPr>
            <a:r>
              <a:rPr lang="en-IN" dirty="0"/>
              <a:t>– </a:t>
            </a:r>
            <a:r>
              <a:rPr lang="en-IN" b="1" dirty="0"/>
              <a:t>The Secondary Sector</a:t>
            </a:r>
            <a:r>
              <a:rPr lang="en-IN" dirty="0"/>
              <a:t>, which includes industry and manufacturing.</a:t>
            </a:r>
          </a:p>
          <a:p>
            <a:pPr>
              <a:lnSpc>
                <a:spcPct val="200000"/>
              </a:lnSpc>
            </a:pPr>
            <a:r>
              <a:rPr lang="en-IN" dirty="0"/>
              <a:t>– </a:t>
            </a:r>
            <a:r>
              <a:rPr lang="en-IN" b="1" dirty="0"/>
              <a:t>The Tertiary Sector</a:t>
            </a:r>
            <a:r>
              <a:rPr lang="en-IN" dirty="0"/>
              <a:t>, i.e., services.</a:t>
            </a:r>
          </a:p>
          <a:p>
            <a:pPr>
              <a:lnSpc>
                <a:spcPct val="200000"/>
              </a:lnSpc>
            </a:pPr>
            <a:r>
              <a:rPr lang="en-IN" dirty="0"/>
              <a:t>– </a:t>
            </a:r>
            <a:r>
              <a:rPr lang="en-IN" b="1" dirty="0"/>
              <a:t>The Quaternary Sector</a:t>
            </a:r>
            <a:r>
              <a:rPr lang="en-IN" dirty="0"/>
              <a:t>, which we also call the ‘knowledge sector</a:t>
            </a:r>
            <a:r>
              <a:rPr lang="en-IN" dirty="0" smtClean="0"/>
              <a:t>.’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- </a:t>
            </a:r>
            <a:r>
              <a:rPr lang="en-US" b="1" dirty="0" smtClean="0"/>
              <a:t>The </a:t>
            </a:r>
            <a:r>
              <a:rPr lang="en-US" b="1" dirty="0" err="1" smtClean="0"/>
              <a:t>Quinary</a:t>
            </a:r>
            <a:r>
              <a:rPr lang="en-US" b="1" dirty="0" smtClean="0"/>
              <a:t> Sector</a:t>
            </a:r>
            <a:r>
              <a:rPr lang="en-US" dirty="0" smtClean="0"/>
              <a:t>, managerial services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90396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71471" y="347990"/>
            <a:ext cx="34204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3200" b="1" u="sng" dirty="0"/>
              <a:t>The Primary Sector</a:t>
            </a:r>
            <a:endParaRPr lang="en-IN" sz="3200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16002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Direct Extraction of Materials and Production from Nature</a:t>
            </a:r>
            <a:endParaRPr lang="en-IN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43115" y="28194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Example: Agriculture, Fisheries, Forestry, Mining and Quarrying</a:t>
            </a:r>
            <a:endParaRPr lang="en-IN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981200" y="4572000"/>
            <a:ext cx="495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Red</a:t>
            </a:r>
            <a:r>
              <a:rPr lang="en-IN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</a:rPr>
              <a:t>Collar Workers </a:t>
            </a:r>
            <a:endParaRPr lang="en-IN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177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43200" y="347990"/>
            <a:ext cx="385291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3200" b="1" u="sng" dirty="0"/>
              <a:t>The Secondary Sector</a:t>
            </a:r>
            <a:endParaRPr lang="en-IN" sz="3200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960474"/>
            <a:ext cx="8305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Processing, transformation, qualitative </a:t>
            </a:r>
            <a:r>
              <a:rPr lang="en-US" sz="2000" dirty="0" err="1" smtClean="0"/>
              <a:t>upgradation</a:t>
            </a:r>
            <a:r>
              <a:rPr lang="en-US" sz="2000" dirty="0" smtClean="0"/>
              <a:t> of primary raw materials</a:t>
            </a:r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Examples: Household and manufacturing Industries</a:t>
            </a:r>
            <a:endParaRPr lang="en-IN" sz="2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895600"/>
            <a:ext cx="49784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2400" y="3962400"/>
            <a:ext cx="434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1"/>
                </a:solidFill>
              </a:rPr>
              <a:t>Blue</a:t>
            </a:r>
            <a:r>
              <a:rPr lang="en-IN" sz="3600" b="1" dirty="0" smtClean="0">
                <a:solidFill>
                  <a:schemeClr val="accent1"/>
                </a:solidFill>
              </a:rPr>
              <a:t> </a:t>
            </a:r>
            <a:r>
              <a:rPr lang="en-US" sz="3600" b="1" dirty="0" smtClean="0">
                <a:solidFill>
                  <a:schemeClr val="accent1"/>
                </a:solidFill>
              </a:rPr>
              <a:t>Collar Workers </a:t>
            </a:r>
            <a:endParaRPr lang="en-IN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974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43200" y="347990"/>
            <a:ext cx="33866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3200" b="1" u="sng" dirty="0"/>
              <a:t>The </a:t>
            </a:r>
            <a:r>
              <a:rPr lang="en-IN" sz="3200" b="1" u="sng" dirty="0" smtClean="0"/>
              <a:t>Tertiary </a:t>
            </a:r>
            <a:r>
              <a:rPr lang="en-IN" sz="3200" b="1" u="sng" dirty="0"/>
              <a:t>Sector</a:t>
            </a:r>
            <a:endParaRPr lang="en-IN" sz="3200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1447800"/>
            <a:ext cx="830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Mainly services, Distribution, Exchange and Consumption of Goods</a:t>
            </a:r>
          </a:p>
          <a:p>
            <a:endParaRPr lang="en-US" sz="2400" dirty="0"/>
          </a:p>
          <a:p>
            <a:r>
              <a:rPr lang="en-US" sz="2400" dirty="0" smtClean="0"/>
              <a:t>Examples: Trade, Transport, Communication services</a:t>
            </a:r>
            <a:endParaRPr lang="en-IN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943100" y="4419600"/>
            <a:ext cx="495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C10EB"/>
                </a:solidFill>
              </a:rPr>
              <a:t>Pink</a:t>
            </a:r>
            <a:r>
              <a:rPr lang="en-IN" sz="4000" b="1" dirty="0" smtClean="0">
                <a:solidFill>
                  <a:srgbClr val="FC10EB"/>
                </a:solidFill>
              </a:rPr>
              <a:t> </a:t>
            </a:r>
            <a:r>
              <a:rPr lang="en-US" sz="4000" b="1" dirty="0" smtClean="0">
                <a:solidFill>
                  <a:srgbClr val="FC10EB"/>
                </a:solidFill>
              </a:rPr>
              <a:t>Collar Workers </a:t>
            </a:r>
            <a:endParaRPr lang="en-IN" sz="4000" b="1" dirty="0">
              <a:solidFill>
                <a:srgbClr val="FC10E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776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81000"/>
            <a:ext cx="7409058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8027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62200" y="228600"/>
            <a:ext cx="403206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3200" b="1" u="sng" dirty="0"/>
              <a:t>The Quaternary Sector</a:t>
            </a:r>
            <a:endParaRPr lang="en-IN" sz="3200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1447800"/>
            <a:ext cx="830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Knowledge sector and administrative Services</a:t>
            </a:r>
          </a:p>
          <a:p>
            <a:endParaRPr lang="en-US" sz="2400" dirty="0"/>
          </a:p>
          <a:p>
            <a:r>
              <a:rPr lang="en-US" sz="2400" dirty="0" smtClean="0"/>
              <a:t>Examples: Banking, Hospital Services, Teaching, Research, Information Services, Govt. Services</a:t>
            </a:r>
            <a:endParaRPr lang="en-IN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970808" y="4544291"/>
            <a:ext cx="5725391" cy="7694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</a:rPr>
              <a:t>White</a:t>
            </a:r>
            <a:r>
              <a:rPr lang="en-IN" sz="4400" b="1" dirty="0" smtClean="0">
                <a:solidFill>
                  <a:schemeClr val="bg1"/>
                </a:solidFill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</a:rPr>
              <a:t>Collar Workers </a:t>
            </a:r>
            <a:endParaRPr lang="en-IN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4698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191</Words>
  <Application>Microsoft Office PowerPoint</Application>
  <PresentationFormat>On-screen Show (4:3)</PresentationFormat>
  <Paragraphs>55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Kaustuv</dc:creator>
  <cp:lastModifiedBy>Kaustuv</cp:lastModifiedBy>
  <cp:revision>14</cp:revision>
  <dcterms:created xsi:type="dcterms:W3CDTF">2006-08-16T00:00:00Z</dcterms:created>
  <dcterms:modified xsi:type="dcterms:W3CDTF">2019-02-16T07:00:27Z</dcterms:modified>
</cp:coreProperties>
</file>